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43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827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88783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8887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02104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83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05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473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99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45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04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57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19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0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336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168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F2DE4-B668-4874-BFB7-D21403554513}" type="datetimeFigureOut">
              <a:rPr lang="en-GB" smtClean="0"/>
              <a:t>31/08/2020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5CC8235-D147-4C22-A4D0-4ECA3246F8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56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963" y="1224958"/>
            <a:ext cx="7766936" cy="1646302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Networks</a:t>
            </a:r>
            <a:endParaRPr lang="en-GB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8195" y="3136392"/>
            <a:ext cx="7766936" cy="2532887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By </a:t>
            </a:r>
            <a:r>
              <a:rPr lang="en-GB" sz="4000" b="1" dirty="0" err="1" smtClean="0">
                <a:solidFill>
                  <a:schemeClr val="tx1"/>
                </a:solidFill>
              </a:rPr>
              <a:t>Sadiq</a:t>
            </a:r>
            <a:r>
              <a:rPr lang="en-GB" sz="4000" b="1" dirty="0" smtClean="0">
                <a:solidFill>
                  <a:schemeClr val="tx1"/>
                </a:solidFill>
              </a:rPr>
              <a:t> Shah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Lecture 11</a:t>
            </a:r>
          </a:p>
          <a:p>
            <a:pPr algn="ctr"/>
            <a:r>
              <a:rPr lang="en-GB" sz="4000" b="1" dirty="0" smtClean="0">
                <a:solidFill>
                  <a:srgbClr val="FF0000"/>
                </a:solidFill>
              </a:rPr>
              <a:t>(Chapter 18)</a:t>
            </a:r>
          </a:p>
          <a:p>
            <a:pPr algn="ctr"/>
            <a:endParaRPr lang="en-GB" sz="54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GB" sz="5400" b="1" u="sng" dirty="0" smtClean="0">
                <a:solidFill>
                  <a:schemeClr val="accent5">
                    <a:lumMod val="50000"/>
                  </a:schemeClr>
                </a:solidFill>
              </a:rPr>
              <a:t>FATA University</a:t>
            </a:r>
            <a:endParaRPr lang="en-GB" sz="54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5486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288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20433338">
            <a:off x="461856" y="2625227"/>
            <a:ext cx="7997306" cy="25987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5400" b="1" dirty="0" smtClean="0">
                <a:solidFill>
                  <a:srgbClr val="FF0000"/>
                </a:solidFill>
              </a:rPr>
              <a:t>Network </a:t>
            </a:r>
            <a:r>
              <a:rPr lang="en-GB" sz="5400" b="1" dirty="0" smtClean="0">
                <a:solidFill>
                  <a:srgbClr val="FF0000"/>
                </a:solidFill>
              </a:rPr>
              <a:t>Layer-Part 1</a:t>
            </a:r>
            <a:endParaRPr lang="en-GB" sz="5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32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NETWORK-LAYER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06" y="1721677"/>
            <a:ext cx="8596668" cy="4615115"/>
          </a:xfrm>
        </p:spPr>
        <p:txBody>
          <a:bodyPr>
            <a:noAutofit/>
          </a:bodyPr>
          <a:lstStyle/>
          <a:p>
            <a:r>
              <a:rPr lang="en-GB" sz="2000" dirty="0" smtClean="0"/>
              <a:t>The </a:t>
            </a:r>
            <a:r>
              <a:rPr lang="en-GB" sz="2000" dirty="0"/>
              <a:t>network layer in the TCP/IP protocol suite is responsible for the </a:t>
            </a:r>
            <a:r>
              <a:rPr lang="en-GB" sz="2000" dirty="0" smtClean="0"/>
              <a:t>host-to-host delivery </a:t>
            </a:r>
            <a:r>
              <a:rPr lang="en-GB" sz="2000" dirty="0"/>
              <a:t>of datagrams</a:t>
            </a:r>
            <a:r>
              <a:rPr lang="en-GB" sz="2000" dirty="0" smtClean="0"/>
              <a:t>.</a:t>
            </a:r>
          </a:p>
          <a:p>
            <a:r>
              <a:rPr lang="en-GB" sz="2000" dirty="0" smtClean="0"/>
              <a:t>It </a:t>
            </a:r>
            <a:r>
              <a:rPr lang="en-GB" sz="2000" dirty="0"/>
              <a:t>provides services to the transport layer and receives </a:t>
            </a:r>
            <a:r>
              <a:rPr lang="en-GB" sz="2000" dirty="0" smtClean="0"/>
              <a:t>services from </a:t>
            </a:r>
            <a:r>
              <a:rPr lang="en-GB" sz="2000" dirty="0"/>
              <a:t>the data-link layer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network-layer </a:t>
            </a:r>
            <a:r>
              <a:rPr lang="en-GB" sz="2000" dirty="0" smtClean="0"/>
              <a:t>services</a:t>
            </a:r>
          </a:p>
          <a:p>
            <a:r>
              <a:rPr lang="en-GB" sz="2000" dirty="0" smtClean="0">
                <a:solidFill>
                  <a:srgbClr val="FF0000"/>
                </a:solidFill>
              </a:rPr>
              <a:t>1. </a:t>
            </a:r>
            <a:r>
              <a:rPr lang="en-GB" sz="2000" b="1" dirty="0" smtClean="0">
                <a:solidFill>
                  <a:srgbClr val="FF0000"/>
                </a:solidFill>
              </a:rPr>
              <a:t>Packetizing</a:t>
            </a:r>
          </a:p>
          <a:p>
            <a:r>
              <a:rPr lang="en-GB" sz="2000" dirty="0"/>
              <a:t>The first duty of the network layer is definitely </a:t>
            </a:r>
            <a:r>
              <a:rPr lang="en-GB" sz="2000" b="1" dirty="0" smtClean="0"/>
              <a:t>packetizing</a:t>
            </a:r>
            <a:r>
              <a:rPr lang="en-GB" sz="2000" b="1" dirty="0"/>
              <a:t>.</a:t>
            </a:r>
            <a:endParaRPr lang="en-GB" sz="2000" b="1" dirty="0" smtClean="0"/>
          </a:p>
          <a:p>
            <a:r>
              <a:rPr lang="en-GB" sz="2000" dirty="0"/>
              <a:t>duty of the network layer is to carry a payload from the source to the destination </a:t>
            </a:r>
            <a:r>
              <a:rPr lang="en-GB" sz="2000" dirty="0" smtClean="0"/>
              <a:t>without changing </a:t>
            </a:r>
            <a:r>
              <a:rPr lang="en-GB" sz="2000" dirty="0"/>
              <a:t>it or using it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The network layer is doing the service of a carrier such </a:t>
            </a:r>
            <a:r>
              <a:rPr lang="en-GB" sz="2000" dirty="0" smtClean="0"/>
              <a:t>as the </a:t>
            </a:r>
            <a:r>
              <a:rPr lang="en-GB" sz="2000" dirty="0"/>
              <a:t>postal office, which is responsible for delivery of packages from a sender to </a:t>
            </a:r>
            <a:r>
              <a:rPr lang="en-GB" sz="2000" dirty="0" smtClean="0"/>
              <a:t>a receiver </a:t>
            </a:r>
            <a:r>
              <a:rPr lang="en-GB" sz="2000" dirty="0"/>
              <a:t>without changing or using the contents.</a:t>
            </a:r>
          </a:p>
        </p:txBody>
      </p:sp>
    </p:spTree>
    <p:extLst>
      <p:ext uri="{BB962C8B-B14F-4D97-AF65-F5344CB8AC3E}">
        <p14:creationId xmlns:p14="http://schemas.microsoft.com/office/powerpoint/2010/main" val="278536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>
                <a:solidFill>
                  <a:srgbClr val="FF0000"/>
                </a:solidFill>
              </a:rPr>
              <a:t>2. </a:t>
            </a:r>
            <a:r>
              <a:rPr lang="en-GB" sz="2000" b="1" dirty="0">
                <a:solidFill>
                  <a:srgbClr val="FF0000"/>
                </a:solidFill>
              </a:rPr>
              <a:t>Routing and </a:t>
            </a:r>
            <a:r>
              <a:rPr lang="en-GB" sz="2000" b="1" dirty="0" smtClean="0">
                <a:solidFill>
                  <a:srgbClr val="FF0000"/>
                </a:solidFill>
              </a:rPr>
              <a:t>Forwarding</a:t>
            </a:r>
          </a:p>
          <a:p>
            <a:pPr lvl="1"/>
            <a:r>
              <a:rPr lang="en-GB" sz="2000" b="1" i="1" dirty="0" smtClean="0"/>
              <a:t>Routing</a:t>
            </a:r>
          </a:p>
          <a:p>
            <a:r>
              <a:rPr lang="en-GB" sz="2000" dirty="0"/>
              <a:t>The network layer is responsible for routing the packet from its source to the destination.</a:t>
            </a:r>
          </a:p>
          <a:p>
            <a:r>
              <a:rPr lang="en-GB" sz="2000" dirty="0"/>
              <a:t>A physical network is a combination of networks (LANs and WANs) and </a:t>
            </a:r>
            <a:r>
              <a:rPr lang="en-GB" sz="2000" dirty="0" smtClean="0"/>
              <a:t>routers </a:t>
            </a:r>
            <a:r>
              <a:rPr lang="en-GB" sz="2000" dirty="0"/>
              <a:t>that connect them. This means that there is more than one route from the source to </a:t>
            </a:r>
            <a:r>
              <a:rPr lang="en-GB" sz="2000" dirty="0" smtClean="0"/>
              <a:t>the destination</a:t>
            </a:r>
            <a:r>
              <a:rPr lang="en-GB" sz="2000" dirty="0"/>
              <a:t>. </a:t>
            </a:r>
            <a:endParaRPr lang="en-GB" sz="2000" dirty="0" smtClean="0"/>
          </a:p>
          <a:p>
            <a:r>
              <a:rPr lang="en-GB" sz="2000" dirty="0" smtClean="0"/>
              <a:t>The </a:t>
            </a:r>
            <a:r>
              <a:rPr lang="en-GB" sz="2000" dirty="0"/>
              <a:t>network layer is responsible for finding the best one among these </a:t>
            </a:r>
            <a:r>
              <a:rPr lang="en-GB" sz="2000" dirty="0" smtClean="0"/>
              <a:t>possible routes.</a:t>
            </a:r>
          </a:p>
          <a:p>
            <a:r>
              <a:rPr lang="en-GB" sz="2000" dirty="0"/>
              <a:t>In the Internet today, this is done by running some routing </a:t>
            </a:r>
            <a:r>
              <a:rPr lang="en-GB" sz="2000" dirty="0" smtClean="0"/>
              <a:t>protocols </a:t>
            </a:r>
            <a:r>
              <a:rPr lang="en-GB" sz="2000" dirty="0" err="1" smtClean="0"/>
              <a:t>e.g</a:t>
            </a:r>
            <a:r>
              <a:rPr lang="en-GB" sz="2000" dirty="0" smtClean="0"/>
              <a:t> RIP OSPF etc.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27417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b="1" i="1" dirty="0" smtClean="0"/>
              <a:t>Forwarding</a:t>
            </a:r>
          </a:p>
          <a:p>
            <a:r>
              <a:rPr lang="en-GB" sz="2400" i="1" dirty="0" smtClean="0"/>
              <a:t>Forwarding </a:t>
            </a:r>
            <a:r>
              <a:rPr lang="en-GB" sz="2400" dirty="0"/>
              <a:t>can be defined as the action </a:t>
            </a:r>
            <a:r>
              <a:rPr lang="en-GB" sz="2400" dirty="0" smtClean="0"/>
              <a:t>applied by </a:t>
            </a:r>
            <a:r>
              <a:rPr lang="en-GB" sz="2400" dirty="0"/>
              <a:t>each router when a packet arrives at one of its </a:t>
            </a:r>
            <a:r>
              <a:rPr lang="en-GB" sz="2400" dirty="0" smtClean="0"/>
              <a:t>interfaces.</a:t>
            </a:r>
          </a:p>
          <a:p>
            <a:r>
              <a:rPr lang="en-GB" sz="2400" dirty="0"/>
              <a:t>The decision-making </a:t>
            </a:r>
            <a:r>
              <a:rPr lang="en-GB" sz="2400" dirty="0" smtClean="0"/>
              <a:t>table a </a:t>
            </a:r>
            <a:r>
              <a:rPr lang="en-GB" sz="2400" dirty="0"/>
              <a:t>router normally uses for applying this action is sometimes called the </a:t>
            </a:r>
            <a:r>
              <a:rPr lang="en-GB" sz="2400" i="1" dirty="0"/>
              <a:t>forwarding </a:t>
            </a:r>
            <a:r>
              <a:rPr lang="en-GB" sz="2400" i="1" dirty="0" smtClean="0"/>
              <a:t>table </a:t>
            </a:r>
            <a:r>
              <a:rPr lang="en-GB" sz="2400" dirty="0" smtClean="0"/>
              <a:t>and </a:t>
            </a:r>
            <a:r>
              <a:rPr lang="en-GB" sz="2400" dirty="0"/>
              <a:t>sometimes the </a:t>
            </a:r>
            <a:r>
              <a:rPr lang="en-GB" sz="2400" i="1" dirty="0"/>
              <a:t>routing table</a:t>
            </a:r>
            <a:r>
              <a:rPr lang="en-GB" sz="2400" dirty="0" smtClean="0"/>
              <a:t>.</a:t>
            </a:r>
          </a:p>
          <a:p>
            <a:r>
              <a:rPr lang="en-GB" sz="2400" dirty="0"/>
              <a:t>When a router receives a packet from one of </a:t>
            </a:r>
            <a:r>
              <a:rPr lang="en-GB" sz="2400" dirty="0" smtClean="0"/>
              <a:t>its attached </a:t>
            </a:r>
            <a:r>
              <a:rPr lang="en-GB" sz="2400" dirty="0"/>
              <a:t>networks, it needs to forward the packet to another attached network</a:t>
            </a:r>
          </a:p>
        </p:txBody>
      </p:sp>
    </p:spTree>
    <p:extLst>
      <p:ext uri="{BB962C8B-B14F-4D97-AF65-F5344CB8AC3E}">
        <p14:creationId xmlns:p14="http://schemas.microsoft.com/office/powerpoint/2010/main" val="29639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312" y="1958009"/>
            <a:ext cx="8340375" cy="428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55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NETWORK-LAYER PERFORMANCE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performance of a </a:t>
            </a:r>
            <a:r>
              <a:rPr lang="en-GB" dirty="0" smtClean="0"/>
              <a:t>network can </a:t>
            </a:r>
            <a:r>
              <a:rPr lang="en-GB" dirty="0"/>
              <a:t>be measured in terms of </a:t>
            </a:r>
            <a:r>
              <a:rPr lang="en-GB" i="1" dirty="0"/>
              <a:t>delay, throughput, </a:t>
            </a:r>
            <a:r>
              <a:rPr lang="en-GB" dirty="0"/>
              <a:t>and </a:t>
            </a:r>
            <a:r>
              <a:rPr lang="en-GB" i="1" dirty="0"/>
              <a:t>packet </a:t>
            </a:r>
            <a:r>
              <a:rPr lang="en-GB" i="1" dirty="0" smtClean="0"/>
              <a:t>loss.</a:t>
            </a:r>
          </a:p>
          <a:p>
            <a:r>
              <a:rPr lang="en-GB" b="1" dirty="0" smtClean="0"/>
              <a:t>1. Delay</a:t>
            </a:r>
          </a:p>
          <a:p>
            <a:r>
              <a:rPr lang="en-GB" dirty="0"/>
              <a:t>The delays in a network can be divided into </a:t>
            </a:r>
            <a:r>
              <a:rPr lang="en-GB" dirty="0" smtClean="0"/>
              <a:t>four types</a:t>
            </a:r>
            <a:r>
              <a:rPr lang="en-GB" dirty="0"/>
              <a:t>: </a:t>
            </a:r>
            <a:r>
              <a:rPr lang="en-GB" b="1" dirty="0"/>
              <a:t>transmission delay, propagation delay, processing delay, and queuing </a:t>
            </a:r>
            <a:r>
              <a:rPr lang="en-GB" b="1" dirty="0" smtClean="0"/>
              <a:t>delay.</a:t>
            </a:r>
          </a:p>
          <a:p>
            <a:r>
              <a:rPr lang="en-GB" sz="2000" b="1" u="sng" dirty="0" smtClean="0"/>
              <a:t>Transmission </a:t>
            </a:r>
            <a:r>
              <a:rPr lang="en-GB" sz="2000" b="1" u="sng" dirty="0"/>
              <a:t>delay</a:t>
            </a:r>
            <a:endParaRPr lang="en-GB" sz="2000" u="sng" dirty="0" smtClean="0"/>
          </a:p>
          <a:p>
            <a:r>
              <a:rPr lang="en-GB" dirty="0" smtClean="0"/>
              <a:t>A </a:t>
            </a:r>
            <a:r>
              <a:rPr lang="en-GB" dirty="0"/>
              <a:t>sender needs to </a:t>
            </a:r>
            <a:r>
              <a:rPr lang="en-GB" dirty="0" smtClean="0"/>
              <a:t>put the </a:t>
            </a:r>
            <a:r>
              <a:rPr lang="en-GB" dirty="0"/>
              <a:t>bits in a packet on the line one by one. </a:t>
            </a:r>
            <a:endParaRPr lang="en-GB" dirty="0" smtClean="0"/>
          </a:p>
          <a:p>
            <a:r>
              <a:rPr lang="en-GB" dirty="0" smtClean="0"/>
              <a:t>If </a:t>
            </a:r>
            <a:r>
              <a:rPr lang="en-GB" dirty="0"/>
              <a:t>the first bit of the packet is put on the </a:t>
            </a:r>
            <a:r>
              <a:rPr lang="en-GB" dirty="0" smtClean="0"/>
              <a:t>line at </a:t>
            </a:r>
            <a:r>
              <a:rPr lang="en-GB" dirty="0"/>
              <a:t>time t</a:t>
            </a:r>
            <a:r>
              <a:rPr lang="en-GB" baseline="-25000" dirty="0"/>
              <a:t>1</a:t>
            </a:r>
            <a:r>
              <a:rPr lang="en-GB" dirty="0"/>
              <a:t> and the last bit is put on the line at </a:t>
            </a:r>
            <a:r>
              <a:rPr lang="en-GB" dirty="0" smtClean="0"/>
              <a:t>time t</a:t>
            </a:r>
            <a:r>
              <a:rPr lang="en-GB" baseline="-25000" dirty="0" smtClean="0"/>
              <a:t>2</a:t>
            </a:r>
            <a:r>
              <a:rPr lang="en-GB" dirty="0" smtClean="0"/>
              <a:t>, </a:t>
            </a:r>
            <a:r>
              <a:rPr lang="en-GB" dirty="0"/>
              <a:t>transmission delay of the packet </a:t>
            </a:r>
            <a:r>
              <a:rPr lang="en-GB" dirty="0" smtClean="0"/>
              <a:t>is (t2 </a:t>
            </a:r>
            <a:r>
              <a:rPr lang="en-GB" dirty="0"/>
              <a:t>− t1). </a:t>
            </a:r>
            <a:endParaRPr lang="en-GB" dirty="0" smtClean="0"/>
          </a:p>
          <a:p>
            <a:r>
              <a:rPr lang="en-GB" dirty="0" smtClean="0"/>
              <a:t>Definitely</a:t>
            </a:r>
            <a:r>
              <a:rPr lang="en-GB" dirty="0"/>
              <a:t>, the </a:t>
            </a:r>
            <a:r>
              <a:rPr lang="en-GB" dirty="0" smtClean="0"/>
              <a:t>transmission </a:t>
            </a:r>
            <a:r>
              <a:rPr lang="en-GB" dirty="0"/>
              <a:t>delay is longer for a longer packet and shorter </a:t>
            </a:r>
            <a:r>
              <a:rPr lang="en-GB" dirty="0" smtClean="0"/>
              <a:t>if the </a:t>
            </a:r>
            <a:r>
              <a:rPr lang="en-GB" dirty="0"/>
              <a:t>sender can transmit faster.</a:t>
            </a:r>
            <a:endParaRPr lang="en-GB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5199" y="5815584"/>
            <a:ext cx="6118785" cy="66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3134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i="1" u="sng" dirty="0"/>
              <a:t>Propagation Delay</a:t>
            </a:r>
          </a:p>
          <a:p>
            <a:r>
              <a:rPr lang="en-GB" dirty="0"/>
              <a:t>Propagation delay is the time it takes for a bit to travel from point A to </a:t>
            </a:r>
            <a:r>
              <a:rPr lang="en-GB" dirty="0" smtClean="0"/>
              <a:t>point B in </a:t>
            </a:r>
            <a:r>
              <a:rPr lang="en-GB" dirty="0"/>
              <a:t>the </a:t>
            </a:r>
            <a:r>
              <a:rPr lang="en-GB" dirty="0" smtClean="0"/>
              <a:t>transmission media.</a:t>
            </a:r>
          </a:p>
          <a:p>
            <a:r>
              <a:rPr lang="en-GB" dirty="0"/>
              <a:t>The propagation delay depends </a:t>
            </a:r>
            <a:r>
              <a:rPr lang="en-GB" dirty="0" smtClean="0"/>
              <a:t>on the </a:t>
            </a:r>
            <a:r>
              <a:rPr lang="en-GB" dirty="0"/>
              <a:t>propagation speed of the media, which is 3 × 10</a:t>
            </a:r>
            <a:r>
              <a:rPr lang="en-GB" baseline="30000" dirty="0"/>
              <a:t>8</a:t>
            </a:r>
            <a:r>
              <a:rPr lang="en-GB" dirty="0"/>
              <a:t> meters/second in a vacuum </a:t>
            </a:r>
            <a:r>
              <a:rPr lang="en-GB" dirty="0" smtClean="0"/>
              <a:t>and normally </a:t>
            </a:r>
            <a:r>
              <a:rPr lang="en-GB" dirty="0"/>
              <a:t>much less in a wired medium; it also depends on the distance of the link. </a:t>
            </a:r>
            <a:endParaRPr lang="en-GB" dirty="0" smtClean="0"/>
          </a:p>
          <a:p>
            <a:r>
              <a:rPr lang="en-GB" dirty="0" smtClean="0"/>
              <a:t>In other </a:t>
            </a:r>
            <a:r>
              <a:rPr lang="en-GB" dirty="0"/>
              <a:t>words, propagation delay 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4664" y="5001768"/>
            <a:ext cx="5913396" cy="69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594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342" y="2142301"/>
            <a:ext cx="8596668" cy="3880773"/>
          </a:xfrm>
        </p:spPr>
        <p:txBody>
          <a:bodyPr>
            <a:normAutofit fontScale="92500" lnSpcReduction="10000"/>
          </a:bodyPr>
          <a:lstStyle/>
          <a:p>
            <a:r>
              <a:rPr lang="en-GB" sz="2200" b="1" i="1" u="sng" dirty="0"/>
              <a:t>Processing </a:t>
            </a:r>
            <a:r>
              <a:rPr lang="en-GB" sz="2200" b="1" i="1" u="sng" dirty="0" smtClean="0"/>
              <a:t>Delay</a:t>
            </a:r>
          </a:p>
          <a:p>
            <a:r>
              <a:rPr lang="en-GB" dirty="0"/>
              <a:t>The processing delay is the time required for a router or a destination host to receive </a:t>
            </a:r>
            <a:r>
              <a:rPr lang="en-GB" dirty="0" smtClean="0"/>
              <a:t>a packet </a:t>
            </a:r>
            <a:r>
              <a:rPr lang="en-GB" dirty="0"/>
              <a:t>from its </a:t>
            </a:r>
            <a:r>
              <a:rPr lang="en-GB" b="1" dirty="0"/>
              <a:t>input port</a:t>
            </a:r>
            <a:r>
              <a:rPr lang="en-GB" dirty="0"/>
              <a:t>, remove the header, perform an error detection procedure, </a:t>
            </a:r>
            <a:r>
              <a:rPr lang="en-GB" dirty="0" smtClean="0"/>
              <a:t>and deliver </a:t>
            </a:r>
            <a:r>
              <a:rPr lang="en-GB" dirty="0"/>
              <a:t>the packet to the </a:t>
            </a:r>
            <a:r>
              <a:rPr lang="en-GB" b="1" dirty="0"/>
              <a:t>output </a:t>
            </a:r>
            <a:r>
              <a:rPr lang="en-GB" b="1" dirty="0" smtClean="0"/>
              <a:t>port</a:t>
            </a:r>
          </a:p>
          <a:p>
            <a:pPr algn="ctr"/>
            <a:r>
              <a:rPr lang="en-GB" b="1" dirty="0" err="1"/>
              <a:t>Delay</a:t>
            </a:r>
            <a:r>
              <a:rPr lang="en-GB" b="1" baseline="-25000" dirty="0" err="1"/>
              <a:t>pr</a:t>
            </a:r>
            <a:r>
              <a:rPr lang="en-GB" b="1" dirty="0"/>
              <a:t> </a:t>
            </a:r>
            <a:r>
              <a:rPr lang="en-GB" dirty="0"/>
              <a:t>= </a:t>
            </a:r>
            <a:r>
              <a:rPr lang="en-GB" b="1" dirty="0"/>
              <a:t>Time required to process a packet in a router or a destination </a:t>
            </a:r>
            <a:r>
              <a:rPr lang="en-GB" b="1" dirty="0" smtClean="0"/>
              <a:t>host</a:t>
            </a:r>
          </a:p>
          <a:p>
            <a:r>
              <a:rPr lang="en-GB" sz="2200" b="1" i="1" u="sng" dirty="0"/>
              <a:t>Queuing Delay</a:t>
            </a:r>
          </a:p>
          <a:p>
            <a:r>
              <a:rPr lang="en-GB" dirty="0"/>
              <a:t>Queuing delay can normally happen in a router. </a:t>
            </a:r>
            <a:endParaRPr lang="en-GB" dirty="0" smtClean="0"/>
          </a:p>
          <a:p>
            <a:r>
              <a:rPr lang="en-GB" dirty="0" smtClean="0"/>
              <a:t>A router </a:t>
            </a:r>
            <a:r>
              <a:rPr lang="en-GB" dirty="0"/>
              <a:t>has an input queue connected to each of its input ports to store packets waiting </a:t>
            </a:r>
            <a:r>
              <a:rPr lang="en-GB" dirty="0" smtClean="0"/>
              <a:t>to be </a:t>
            </a:r>
            <a:r>
              <a:rPr lang="en-GB" dirty="0"/>
              <a:t>processed; the router also has an output queue connected to each of its output </a:t>
            </a:r>
            <a:r>
              <a:rPr lang="en-GB" dirty="0" smtClean="0"/>
              <a:t>ports to </a:t>
            </a:r>
            <a:r>
              <a:rPr lang="en-GB" dirty="0"/>
              <a:t>store packets waiting to be transmitted. </a:t>
            </a:r>
            <a:endParaRPr lang="en-GB" dirty="0" smtClean="0"/>
          </a:p>
          <a:p>
            <a:r>
              <a:rPr lang="en-GB" dirty="0" smtClean="0"/>
              <a:t>The </a:t>
            </a:r>
            <a:r>
              <a:rPr lang="en-GB" dirty="0"/>
              <a:t>queuing delay for a packet in a router </a:t>
            </a:r>
            <a:r>
              <a:rPr lang="en-GB" dirty="0" smtClean="0"/>
              <a:t>is measured </a:t>
            </a:r>
            <a:r>
              <a:rPr lang="en-GB" dirty="0"/>
              <a:t>as the time a packet waits in the input queue and output queue of a router.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427706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</TotalTime>
  <Words>623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Computer Networks</vt:lpstr>
      <vt:lpstr>PowerPoint Presentation</vt:lpstr>
      <vt:lpstr>NETWORK-LAYER SERVICES</vt:lpstr>
      <vt:lpstr>PowerPoint Presentation</vt:lpstr>
      <vt:lpstr>PowerPoint Presentation</vt:lpstr>
      <vt:lpstr>PowerPoint Presentation</vt:lpstr>
      <vt:lpstr>NETWORK-LAYER PERFORMANCE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Networks</dc:title>
  <dc:creator>user</dc:creator>
  <cp:lastModifiedBy>user</cp:lastModifiedBy>
  <cp:revision>97</cp:revision>
  <dcterms:created xsi:type="dcterms:W3CDTF">2020-03-06T18:22:42Z</dcterms:created>
  <dcterms:modified xsi:type="dcterms:W3CDTF">2020-08-31T19:02:40Z</dcterms:modified>
</cp:coreProperties>
</file>